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C47E-420B-4061-B03E-57676FB7B004}" type="datetimeFigureOut">
              <a:rPr lang="es-MX" smtClean="0"/>
              <a:t>10/11/2019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5AB5-AF52-43E4-8F25-3B4606133B7B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1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C47E-420B-4061-B03E-57676FB7B004}" type="datetimeFigureOut">
              <a:rPr lang="es-MX" smtClean="0"/>
              <a:t>10/11/2019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5AB5-AF52-43E4-8F25-3B4606133B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208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C47E-420B-4061-B03E-57676FB7B004}" type="datetimeFigureOut">
              <a:rPr lang="es-MX" smtClean="0"/>
              <a:t>10/11/2019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5AB5-AF52-43E4-8F25-3B4606133B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46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C47E-420B-4061-B03E-57676FB7B004}" type="datetimeFigureOut">
              <a:rPr lang="es-MX" smtClean="0"/>
              <a:t>10/11/2019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5AB5-AF52-43E4-8F25-3B4606133B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79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C47E-420B-4061-B03E-57676FB7B004}" type="datetimeFigureOut">
              <a:rPr lang="es-MX" smtClean="0"/>
              <a:t>10/11/2019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5AB5-AF52-43E4-8F25-3B4606133B7B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4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C47E-420B-4061-B03E-57676FB7B004}" type="datetimeFigureOut">
              <a:rPr lang="es-MX" smtClean="0"/>
              <a:t>10/11/2019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5AB5-AF52-43E4-8F25-3B4606133B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67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C47E-420B-4061-B03E-57676FB7B004}" type="datetimeFigureOut">
              <a:rPr lang="es-MX" smtClean="0"/>
              <a:t>10/11/2019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5AB5-AF52-43E4-8F25-3B4606133B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47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C47E-420B-4061-B03E-57676FB7B004}" type="datetimeFigureOut">
              <a:rPr lang="es-MX" smtClean="0"/>
              <a:t>10/11/2019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5AB5-AF52-43E4-8F25-3B4606133B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228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C47E-420B-4061-B03E-57676FB7B004}" type="datetimeFigureOut">
              <a:rPr lang="es-MX" smtClean="0"/>
              <a:t>10/11/2019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5AB5-AF52-43E4-8F25-3B4606133B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955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9EC47E-420B-4061-B03E-57676FB7B004}" type="datetimeFigureOut">
              <a:rPr lang="es-MX" smtClean="0"/>
              <a:t>10/11/2019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855AB5-AF52-43E4-8F25-3B4606133B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40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C47E-420B-4061-B03E-57676FB7B004}" type="datetimeFigureOut">
              <a:rPr lang="es-MX" smtClean="0"/>
              <a:t>10/11/2019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5AB5-AF52-43E4-8F25-3B4606133B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3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9EC47E-420B-4061-B03E-57676FB7B004}" type="datetimeFigureOut">
              <a:rPr lang="es-MX" smtClean="0"/>
              <a:t>10/11/2019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855AB5-AF52-43E4-8F25-3B4606133B7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4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Unidad 3</a:t>
            </a:r>
            <a:br>
              <a:rPr lang="es-MX" dirty="0" smtClean="0"/>
            </a:br>
            <a:r>
              <a:rPr lang="es-MX" dirty="0" smtClean="0"/>
              <a:t> Proyección Profesional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Identifica un perfil profesional en función del autoconocimiento y el contexto actual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829577" y="5975797"/>
            <a:ext cx="685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María Isabel </a:t>
            </a:r>
            <a:r>
              <a:rPr lang="es-MX" dirty="0" err="1" smtClean="0"/>
              <a:t>Diosdado</a:t>
            </a:r>
            <a:r>
              <a:rPr lang="es-MX" dirty="0" smtClean="0"/>
              <a:t> Márquez	grupo 104 Motores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922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8401562" cy="4023360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3600" dirty="0"/>
              <a:t>El Colegio Nacional de Educación Profesional Técnica, tiene como Misión, formar mediante un modelo basado en competencias, a Profesionales Técnicos y Profesionales Técnicos Bachiller, capacita y evalúa con fines de certificación de competencias laborales y servicios tecnológicos para atender las necesidades del sector productivo del país.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1197" b="30081"/>
          <a:stretch/>
        </p:blipFill>
        <p:spPr>
          <a:xfrm>
            <a:off x="1487606" y="300250"/>
            <a:ext cx="7438029" cy="11600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978" y="2160966"/>
            <a:ext cx="21812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9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0" y="106027"/>
            <a:ext cx="10609770" cy="62498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462659" y="1239051"/>
            <a:ext cx="2533025" cy="1450757"/>
          </a:xfrm>
        </p:spPr>
        <p:txBody>
          <a:bodyPr>
            <a:normAutofit/>
          </a:bodyPr>
          <a:lstStyle/>
          <a:p>
            <a:r>
              <a:rPr lang="es-MX" sz="7200" b="1" dirty="0" smtClean="0"/>
              <a:t>Visión</a:t>
            </a:r>
            <a:endParaRPr lang="es-MX" sz="7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2432" y="235298"/>
            <a:ext cx="7978481" cy="4023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800" dirty="0">
                <a:solidFill>
                  <a:schemeClr val="bg1">
                    <a:lumMod val="95000"/>
                  </a:schemeClr>
                </a:solidFill>
              </a:rPr>
              <a:t>El Colegio Nacional de Educación Profesional Técnica es una Institución líder en la formación de Profesionales Técnicos y Profesionales Técnicos Bachiller en México, que cursan programas reconocidos por su calidad y basados en el modelo mexicano de formación dual, egresan con competencias laborales y valores sociales que les permiten ser competitivos en el mercado laboral y continuar estudios superiores. El CONALEP es reconocido como centro de capacitación, evaluación y certificación de competencias laborales y servicios tecnológicos, contribuye a elevar la productividad y competitividad del país.</a:t>
            </a:r>
          </a:p>
        </p:txBody>
      </p:sp>
    </p:spTree>
    <p:extLst>
      <p:ext uri="{BB962C8B-B14F-4D97-AF65-F5344CB8AC3E}">
        <p14:creationId xmlns:p14="http://schemas.microsoft.com/office/powerpoint/2010/main" val="22985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Políticas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800" dirty="0"/>
              <a:t>Quienes conformamos el Sistema CONALEP, asumimos el compromiso de realizar un trabajo fundamentado en los valores institucionales, para responder a las necesidades de los diferentes sectores de la sociedad, así como a los criterios del modelo educativo vigente. En este contexto, formamos profesionales técnicos y profesionales técnicos-bachiller; brindamos servicios tecnológicos; de capacitación y evaluación de competencias con fines de certificación. Nuestra labor, pertinente, eficaz y eficiente, nos permite cumplir con los requisitos de los clientes, los legales y reglamentarios, buscando permanentemente la calidad, la mejora continua y el éxito sostenido de la Institución.</a:t>
            </a:r>
          </a:p>
        </p:txBody>
      </p:sp>
    </p:spTree>
    <p:extLst>
      <p:ext uri="{BB962C8B-B14F-4D97-AF65-F5344CB8AC3E}">
        <p14:creationId xmlns:p14="http://schemas.microsoft.com/office/powerpoint/2010/main" val="73782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D   Descripción de las opciones de formación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81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 del profesional técnico bachiller (PT-B)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351128" y="2169994"/>
            <a:ext cx="90484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Un </a:t>
            </a:r>
            <a:r>
              <a:rPr lang="es-MX" sz="3200" b="1" dirty="0"/>
              <a:t>Profesional Técnico Bachiller</a:t>
            </a:r>
            <a:r>
              <a:rPr lang="es-MX" sz="3200" dirty="0"/>
              <a:t> es aquel que posee los conocimientos, habilidades, destrezas y actitudes que garantizan: su incorporación exitosa al mundo laboral, su acceso competitivo a la educación superior y el fortalecimiento de sus bases para un desempeño integral en su vida personal, social y </a:t>
            </a:r>
            <a:r>
              <a:rPr lang="es-MX" sz="3200" b="1" dirty="0"/>
              <a:t>profesional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562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1" y="1286686"/>
            <a:ext cx="9699471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01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Trayectos de formación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P</a:t>
            </a:r>
            <a:r>
              <a:rPr lang="es-MX" sz="3600" dirty="0" smtClean="0"/>
              <a:t>ermiten </a:t>
            </a:r>
            <a:r>
              <a:rPr lang="es-MX" sz="3600" dirty="0"/>
              <a:t>a nuestros estudiantes desarrollar competencias propias de su carrera en un campo laboral específico mediante contenidos pertinentes y a la vanguardia.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54" y="3857414"/>
            <a:ext cx="3932870" cy="22024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857414"/>
            <a:ext cx="3699908" cy="24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Autoanálisis de los intereses y aptitudes personales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MX" dirty="0" smtClean="0"/>
              <a:t>Conocimientos y habilidades</a:t>
            </a:r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  <a:p>
            <a:pPr>
              <a:buFont typeface="Wingdings" panose="05000000000000000000" pitchFamily="2" charset="2"/>
              <a:buChar char="q"/>
            </a:pPr>
            <a:endParaRPr lang="es-MX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MX" dirty="0" smtClean="0"/>
              <a:t>Habilidades transferibles</a:t>
            </a:r>
          </a:p>
          <a:p>
            <a:pPr>
              <a:buFont typeface="Wingdings" panose="05000000000000000000" pitchFamily="2" charset="2"/>
              <a:buChar char="q"/>
            </a:pPr>
            <a:endParaRPr lang="es-MX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MX" dirty="0" smtClean="0"/>
              <a:t>Valores profesionales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702" y="2103311"/>
            <a:ext cx="2866667" cy="15904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607" y="2103311"/>
            <a:ext cx="1611872" cy="15904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954" y="2103312"/>
            <a:ext cx="2039072" cy="15904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326" y="3802161"/>
            <a:ext cx="1934757" cy="15218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1369" y="4097154"/>
            <a:ext cx="1512258" cy="12268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479" y="4174517"/>
            <a:ext cx="2179017" cy="11494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8577" y="4204963"/>
            <a:ext cx="1617909" cy="1011193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1398273" y="5603862"/>
            <a:ext cx="1332048" cy="616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Prestigio</a:t>
            </a:r>
            <a:endParaRPr lang="es-MX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2791781" y="5614964"/>
            <a:ext cx="1885841" cy="616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Responsabilidad</a:t>
            </a:r>
            <a:endParaRPr lang="es-MX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741680" y="5614964"/>
            <a:ext cx="1332048" cy="616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Creatividad</a:t>
            </a:r>
            <a:endParaRPr lang="es-MX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6199744" y="5614964"/>
            <a:ext cx="1332048" cy="616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Flexibilidad </a:t>
            </a:r>
          </a:p>
          <a:p>
            <a:pPr algn="ctr"/>
            <a:r>
              <a:rPr lang="es-MX" dirty="0" smtClean="0"/>
              <a:t>horaria</a:t>
            </a:r>
            <a:endParaRPr lang="es-MX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7609066" y="5603862"/>
            <a:ext cx="1656166" cy="616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Remuneración</a:t>
            </a:r>
          </a:p>
          <a:p>
            <a:pPr algn="ctr"/>
            <a:r>
              <a:rPr lang="es-MX" dirty="0" smtClean="0"/>
              <a:t>económica</a:t>
            </a:r>
            <a:endParaRPr lang="es-MX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9339908" y="5603862"/>
            <a:ext cx="1332048" cy="616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Trabajo en equipo</a:t>
            </a:r>
            <a:endParaRPr lang="es-MX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0790649" y="5578929"/>
            <a:ext cx="1332048" cy="616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Estabilidad </a:t>
            </a:r>
          </a:p>
          <a:p>
            <a:pPr algn="ctr"/>
            <a:r>
              <a:rPr lang="es-MX" dirty="0" smtClean="0"/>
              <a:t>laboral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053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propósito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Identificará </a:t>
            </a:r>
            <a:r>
              <a:rPr lang="es-MX" sz="4400" dirty="0"/>
              <a:t>las opciones de formación que ofrece el </a:t>
            </a:r>
            <a:r>
              <a:rPr lang="es-MX" sz="4400" dirty="0" smtClean="0"/>
              <a:t>Conalep </a:t>
            </a:r>
            <a:r>
              <a:rPr lang="es-MX" sz="4400" dirty="0"/>
              <a:t>mediante el análisis de su filosofía que le permitan tomar una mejor decisión de carrera</a:t>
            </a:r>
          </a:p>
        </p:txBody>
      </p:sp>
    </p:spTree>
    <p:extLst>
      <p:ext uri="{BB962C8B-B14F-4D97-AF65-F5344CB8AC3E}">
        <p14:creationId xmlns:p14="http://schemas.microsoft.com/office/powerpoint/2010/main" val="194185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 Identificación de la importancia de la formación técnica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400" dirty="0"/>
              <a:t>Desde la </a:t>
            </a:r>
            <a:r>
              <a:rPr lang="es-MX" sz="2400" b="1" dirty="0"/>
              <a:t>Revolución Industrial</a:t>
            </a:r>
            <a:r>
              <a:rPr lang="es-MX" sz="2400" dirty="0"/>
              <a:t>, la división del trabajo ha sido necesaria, al iniciarse </a:t>
            </a:r>
            <a:r>
              <a:rPr lang="es-MX" sz="2400" dirty="0" smtClean="0"/>
              <a:t>la </a:t>
            </a:r>
            <a:r>
              <a:rPr lang="es-MX" sz="2400" dirty="0"/>
              <a:t>“</a:t>
            </a:r>
            <a:r>
              <a:rPr lang="es-MX" sz="2400" b="1" dirty="0"/>
              <a:t>producción en masa</a:t>
            </a:r>
            <a:r>
              <a:rPr lang="es-MX" sz="2400" dirty="0"/>
              <a:t>”. Se crearon nuevas tecnologías que </a:t>
            </a:r>
            <a:r>
              <a:rPr lang="es-MX" sz="2400" dirty="0" smtClean="0"/>
              <a:t>necesitaban trabajadores  preparados</a:t>
            </a:r>
            <a:r>
              <a:rPr lang="es-MX" sz="2400" dirty="0"/>
              <a:t>, ya no era funcional que una persona hiciera todo </a:t>
            </a:r>
            <a:r>
              <a:rPr lang="es-MX" sz="2400" dirty="0" smtClean="0"/>
              <a:t>el trabajo </a:t>
            </a:r>
            <a:r>
              <a:rPr lang="es-MX" sz="2400" dirty="0"/>
              <a:t>de la cadena productiva. Se requirió especialización, y cómo se logró, pues a través de la </a:t>
            </a:r>
            <a:r>
              <a:rPr lang="es-MX" sz="2400" b="1" dirty="0"/>
              <a:t>capacitación de los trabajadores </a:t>
            </a:r>
            <a:r>
              <a:rPr lang="es-MX" sz="2400" dirty="0"/>
              <a:t>en diferentes áreas </a:t>
            </a:r>
            <a:r>
              <a:rPr lang="es-MX" sz="2400" dirty="0" smtClean="0"/>
              <a:t>del conocimiento</a:t>
            </a:r>
            <a:r>
              <a:rPr lang="es-MX" sz="2400" dirty="0"/>
              <a:t>. </a:t>
            </a:r>
            <a:endParaRPr lang="es-MX" sz="2400" dirty="0" smtClean="0"/>
          </a:p>
          <a:p>
            <a:r>
              <a:rPr lang="es-MX" sz="2400" b="1" dirty="0"/>
              <a:t>Un reto de gran relevancia para el </a:t>
            </a:r>
            <a:r>
              <a:rPr lang="es-MX" sz="2400" b="1" dirty="0" smtClean="0"/>
              <a:t>M</a:t>
            </a:r>
            <a:r>
              <a:rPr lang="es-MX" sz="2400" b="1" dirty="0"/>
              <a:t>é</a:t>
            </a:r>
            <a:r>
              <a:rPr lang="es-MX" sz="2400" b="1" dirty="0" smtClean="0"/>
              <a:t>xico </a:t>
            </a:r>
            <a:r>
              <a:rPr lang="es-MX" sz="2400" b="1" dirty="0"/>
              <a:t>del Siglo XXI es fomentar el </a:t>
            </a:r>
            <a:r>
              <a:rPr lang="es-MX" sz="2400" b="1" dirty="0" smtClean="0"/>
              <a:t>desarrollo cient</a:t>
            </a:r>
            <a:r>
              <a:rPr lang="es-MX" sz="2400" b="1" dirty="0"/>
              <a:t>í</a:t>
            </a:r>
            <a:r>
              <a:rPr lang="es-MX" sz="2400" b="1" dirty="0" smtClean="0"/>
              <a:t>fico </a:t>
            </a:r>
            <a:r>
              <a:rPr lang="es-MX" sz="2400" b="1" dirty="0"/>
              <a:t>y </a:t>
            </a:r>
            <a:r>
              <a:rPr lang="es-MX" sz="2400" b="1" dirty="0" smtClean="0"/>
              <a:t>tecnológico </a:t>
            </a:r>
            <a:r>
              <a:rPr lang="es-MX" sz="2400" b="1" dirty="0"/>
              <a:t>para impulsar el </a:t>
            </a:r>
            <a:r>
              <a:rPr lang="es-MX" sz="2400" b="1" dirty="0" smtClean="0"/>
              <a:t>crecimiento econ</a:t>
            </a:r>
            <a:r>
              <a:rPr lang="es-MX" sz="2400" b="1" dirty="0"/>
              <a:t>ó</a:t>
            </a:r>
            <a:r>
              <a:rPr lang="es-MX" sz="2400" b="1" dirty="0" smtClean="0"/>
              <a:t>mico</a:t>
            </a:r>
            <a:r>
              <a:rPr lang="es-MX" sz="2400" b="1" dirty="0"/>
              <a:t>, promover el empleo y el bienestar social</a:t>
            </a:r>
            <a:r>
              <a:rPr lang="es-MX" sz="2400" b="1" dirty="0" smtClean="0"/>
              <a:t>.</a:t>
            </a:r>
          </a:p>
          <a:p>
            <a:r>
              <a:rPr lang="es-MX" sz="2400" dirty="0" smtClean="0"/>
              <a:t>Hoy en día se exige </a:t>
            </a:r>
            <a:r>
              <a:rPr lang="es-MX" sz="2400" dirty="0"/>
              <a:t>una escuela </a:t>
            </a:r>
            <a:r>
              <a:rPr lang="es-MX" sz="2400" dirty="0" smtClean="0"/>
              <a:t>donde </a:t>
            </a:r>
            <a:r>
              <a:rPr lang="es-MX" sz="2400" dirty="0"/>
              <a:t>el individuo adquiera las nociones básicas para poder enfrentar </a:t>
            </a:r>
            <a:r>
              <a:rPr lang="es-MX" sz="2400" dirty="0" smtClean="0"/>
              <a:t>los cambios </a:t>
            </a:r>
            <a:r>
              <a:rPr lang="es-MX" sz="2400" dirty="0"/>
              <a:t>en el mundo del trabajo y en la vida </a:t>
            </a:r>
            <a:r>
              <a:rPr lang="es-MX" sz="2400" b="1" dirty="0" smtClean="0"/>
              <a:t>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9697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327547"/>
            <a:ext cx="10058400" cy="863903"/>
          </a:xfrm>
        </p:spPr>
        <p:txBody>
          <a:bodyPr/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737363"/>
            <a:ext cx="10058400" cy="4677644"/>
          </a:xfrm>
        </p:spPr>
        <p:txBody>
          <a:bodyPr>
            <a:normAutofit/>
          </a:bodyPr>
          <a:lstStyle/>
          <a:p>
            <a:r>
              <a:rPr lang="es-MX" sz="2400" dirty="0" smtClean="0"/>
              <a:t>La </a:t>
            </a:r>
            <a:r>
              <a:rPr lang="es-MX" sz="2400" dirty="0"/>
              <a:t>educación técnica formal </a:t>
            </a:r>
            <a:r>
              <a:rPr lang="es-MX" sz="2400" b="1" dirty="0"/>
              <a:t>surge en la década de 1920 </a:t>
            </a:r>
            <a:r>
              <a:rPr lang="es-MX" sz="2400" dirty="0"/>
              <a:t>para formar, en </a:t>
            </a:r>
            <a:r>
              <a:rPr lang="es-MX" sz="2400" dirty="0" smtClean="0"/>
              <a:t>menor tiempo</a:t>
            </a:r>
            <a:r>
              <a:rPr lang="es-MX" sz="2400" dirty="0"/>
              <a:t>, </a:t>
            </a:r>
            <a:r>
              <a:rPr lang="es-MX" sz="2400" b="1" dirty="0"/>
              <a:t>trabajadores</a:t>
            </a:r>
            <a:r>
              <a:rPr lang="es-MX" sz="2400" dirty="0"/>
              <a:t> </a:t>
            </a:r>
            <a:r>
              <a:rPr lang="es-MX" sz="2400" b="1" dirty="0"/>
              <a:t>capacitados</a:t>
            </a:r>
            <a:r>
              <a:rPr lang="es-MX" sz="2400" dirty="0"/>
              <a:t> en las diferentes áreas de la industria, </a:t>
            </a:r>
            <a:r>
              <a:rPr lang="es-MX" sz="2400" dirty="0" smtClean="0"/>
              <a:t>que pudieran </a:t>
            </a:r>
            <a:r>
              <a:rPr lang="es-MX" sz="2400" dirty="0"/>
              <a:t>aplicar sus conocimientos de manera inmediata una vez graduados</a:t>
            </a:r>
            <a:r>
              <a:rPr lang="es-MX" sz="2400" dirty="0" smtClean="0"/>
              <a:t>.</a:t>
            </a:r>
          </a:p>
          <a:p>
            <a:r>
              <a:rPr lang="es-MX" sz="2400" dirty="0"/>
              <a:t>En la década de 1970 se estructura el Sistema Nacional de </a:t>
            </a:r>
            <a:r>
              <a:rPr lang="es-MX" sz="2400" dirty="0" smtClean="0"/>
              <a:t>Educación 	Tecnológica </a:t>
            </a:r>
            <a:r>
              <a:rPr lang="es-MX" sz="2400" dirty="0"/>
              <a:t>(SNET)</a:t>
            </a:r>
          </a:p>
          <a:p>
            <a:r>
              <a:rPr lang="es-MX" sz="2400" dirty="0"/>
              <a:t>El Colegio Nacional de Educación Profesional Técnica, se crea por decreto el 29 </a:t>
            </a:r>
            <a:r>
              <a:rPr lang="es-MX" sz="2400" dirty="0" smtClean="0"/>
              <a:t> de </a:t>
            </a:r>
            <a:r>
              <a:rPr lang="es-MX" sz="2400" dirty="0"/>
              <a:t>diciembre de 1978</a:t>
            </a:r>
            <a:r>
              <a:rPr lang="es-MX" sz="2400" dirty="0" smtClean="0"/>
              <a:t>. Su </a:t>
            </a:r>
            <a:r>
              <a:rPr lang="es-MX" sz="2400" dirty="0"/>
              <a:t>objetivo principal se orientó a la formación de profesionales técnicos, egresados de secundaria. En 1993 el decreto se reforma para abrir las expectativas en materia de capacitación laboral, vinculación intersectorial, apoyo comunitario y asesoría y asistencia tecnológicas a las empresas.</a:t>
            </a:r>
          </a:p>
        </p:txBody>
      </p:sp>
    </p:spTree>
    <p:extLst>
      <p:ext uri="{BB962C8B-B14F-4D97-AF65-F5344CB8AC3E}">
        <p14:creationId xmlns:p14="http://schemas.microsoft.com/office/powerpoint/2010/main" val="418201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El Sistema de Educación Media Superior está conformado por tres modalidades: </a:t>
            </a:r>
            <a:r>
              <a:rPr lang="es-MX" dirty="0" smtClean="0"/>
              <a:t> el </a:t>
            </a:r>
            <a:r>
              <a:rPr lang="es-MX" dirty="0"/>
              <a:t>bachillerato general (propedéutico), el bachillerato tecnológico (bivalente) y </a:t>
            </a:r>
            <a:r>
              <a:rPr lang="es-MX" dirty="0" smtClean="0"/>
              <a:t>la educación </a:t>
            </a:r>
            <a:r>
              <a:rPr lang="es-MX" dirty="0"/>
              <a:t>profesional técnica (terminal). </a:t>
            </a:r>
            <a:endParaRPr lang="es-MX" dirty="0" smtClean="0"/>
          </a:p>
          <a:p>
            <a:r>
              <a:rPr lang="es-MX" dirty="0"/>
              <a:t>La Educación Tecnológica está concebida como un conjunto de </a:t>
            </a:r>
            <a:r>
              <a:rPr lang="es-MX" dirty="0" smtClean="0"/>
              <a:t>instituciones creadas </a:t>
            </a:r>
            <a:r>
              <a:rPr lang="es-MX" dirty="0"/>
              <a:t>para proporcionar servicios educativos de investigación y </a:t>
            </a:r>
            <a:r>
              <a:rPr lang="es-MX" dirty="0" smtClean="0"/>
              <a:t>desarrollo tecnológico</a:t>
            </a:r>
            <a:r>
              <a:rPr lang="es-MX" dirty="0"/>
              <a:t>, atención comunitaria, asesoramiento técnico y difusión cultural. El conjunto de estas instituciones constituyen el Sistema Nacional de </a:t>
            </a:r>
            <a:r>
              <a:rPr lang="es-MX" dirty="0" smtClean="0"/>
              <a:t>Educación Tecnológica </a:t>
            </a:r>
            <a:r>
              <a:rPr lang="es-MX" dirty="0"/>
              <a:t>(SNET). Estas instituciones se dividen en tres grupos:  </a:t>
            </a:r>
          </a:p>
          <a:p>
            <a:r>
              <a:rPr lang="es-MX" dirty="0"/>
              <a:t>• Instituciones Centralizadas, adscritas a la Secretaría de Educación </a:t>
            </a:r>
            <a:r>
              <a:rPr lang="es-MX" dirty="0" smtClean="0"/>
              <a:t>e Investigación </a:t>
            </a:r>
            <a:r>
              <a:rPr lang="es-MX" dirty="0"/>
              <a:t>Tecnológica.  </a:t>
            </a:r>
          </a:p>
          <a:p>
            <a:r>
              <a:rPr lang="es-MX" dirty="0"/>
              <a:t>• </a:t>
            </a:r>
            <a:r>
              <a:rPr lang="es-MX" b="1" dirty="0"/>
              <a:t>Instituciones Descentralizadas </a:t>
            </a:r>
            <a:r>
              <a:rPr lang="es-MX" dirty="0" smtClean="0"/>
              <a:t> </a:t>
            </a:r>
            <a:endParaRPr lang="es-MX" dirty="0"/>
          </a:p>
          <a:p>
            <a:r>
              <a:rPr lang="es-MX" dirty="0"/>
              <a:t>• Instituciones Desconcentradas. </a:t>
            </a:r>
          </a:p>
        </p:txBody>
      </p:sp>
      <p:sp>
        <p:nvSpPr>
          <p:cNvPr id="4" name="Flecha izquierda 3"/>
          <p:cNvSpPr/>
          <p:nvPr/>
        </p:nvSpPr>
        <p:spPr>
          <a:xfrm>
            <a:off x="4940490" y="4831307"/>
            <a:ext cx="1583140" cy="3684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43" y="4761450"/>
            <a:ext cx="747892" cy="5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7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Necesidades de formación técnica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El Gobierno tiene la responsabilidad de asegurar que los jóvenes </a:t>
            </a:r>
            <a:r>
              <a:rPr lang="es-MX" dirty="0" smtClean="0"/>
              <a:t>encuentren oportunidades </a:t>
            </a:r>
            <a:r>
              <a:rPr lang="es-MX" dirty="0"/>
              <a:t>para realizarse en </a:t>
            </a:r>
            <a:r>
              <a:rPr lang="es-MX" dirty="0" smtClean="0"/>
              <a:t>la proximidad </a:t>
            </a:r>
            <a:r>
              <a:rPr lang="es-MX" dirty="0"/>
              <a:t>de su vida adulta. </a:t>
            </a:r>
          </a:p>
          <a:p>
            <a:r>
              <a:rPr lang="es-MX" dirty="0" smtClean="0"/>
              <a:t>El </a:t>
            </a:r>
            <a:r>
              <a:rPr lang="es-MX" dirty="0"/>
              <a:t>que tú puedas recibir una formación eficiente de altos estándares, no sólo </a:t>
            </a:r>
            <a:r>
              <a:rPr lang="es-MX" dirty="0" smtClean="0"/>
              <a:t> ayuda </a:t>
            </a:r>
            <a:r>
              <a:rPr lang="es-MX" dirty="0"/>
              <a:t>a tu formación individual, sino al adecuado desarrollo del país, </a:t>
            </a:r>
            <a:r>
              <a:rPr lang="es-MX" dirty="0" smtClean="0"/>
              <a:t>formando personas </a:t>
            </a:r>
            <a:r>
              <a:rPr lang="es-MX" dirty="0"/>
              <a:t>preparadas para desempeñarse como ciudadanos, así como para </a:t>
            </a:r>
            <a:r>
              <a:rPr lang="es-MX" dirty="0" smtClean="0"/>
              <a:t>acceder </a:t>
            </a:r>
            <a:r>
              <a:rPr lang="es-MX" dirty="0"/>
              <a:t>a la educación superior o integrarse exitosamente al sector productivo.</a:t>
            </a:r>
          </a:p>
          <a:p>
            <a:r>
              <a:rPr lang="es-MX" dirty="0"/>
              <a:t>Una educación deficiente, por el contrario, puede convertirse en un obstáculo </a:t>
            </a:r>
            <a:r>
              <a:rPr lang="es-MX" dirty="0" smtClean="0"/>
              <a:t>que limite </a:t>
            </a:r>
            <a:r>
              <a:rPr lang="es-MX" dirty="0"/>
              <a:t>la adecuada formación de la población del país y que frene el crecimiento de </a:t>
            </a:r>
            <a:r>
              <a:rPr lang="es-MX" dirty="0" smtClean="0"/>
              <a:t>la </a:t>
            </a:r>
            <a:r>
              <a:rPr lang="es-MX" dirty="0"/>
              <a:t>educación superior. </a:t>
            </a:r>
          </a:p>
          <a:p>
            <a:r>
              <a:rPr lang="es-MX" dirty="0" smtClean="0"/>
              <a:t> </a:t>
            </a:r>
            <a:r>
              <a:rPr lang="es-MX" dirty="0"/>
              <a:t>Según la Organización Internacional del Trabajo, en Chile y México, el principal </a:t>
            </a:r>
            <a:r>
              <a:rPr lang="es-MX" dirty="0" smtClean="0"/>
              <a:t> problema </a:t>
            </a:r>
            <a:r>
              <a:rPr lang="es-MX" dirty="0"/>
              <a:t>para la introducción de cambios tecnológicos es la insuficiente oferta </a:t>
            </a:r>
            <a:r>
              <a:rPr lang="es-MX" dirty="0" smtClean="0"/>
              <a:t>de trabajadores </a:t>
            </a:r>
            <a:r>
              <a:rPr lang="es-MX" dirty="0"/>
              <a:t>debidamente </a:t>
            </a:r>
            <a:r>
              <a:rPr lang="es-MX" dirty="0" smtClean="0"/>
              <a:t>preparados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88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introducción de nuevas tecnologías de la información y la comunicación es </a:t>
            </a:r>
            <a:r>
              <a:rPr lang="es-MX" dirty="0" smtClean="0"/>
              <a:t>aún muy </a:t>
            </a:r>
            <a:r>
              <a:rPr lang="es-MX" dirty="0"/>
              <a:t>limitada, a pesar de que éstas pueden ofrecer oportunidades importantes </a:t>
            </a:r>
            <a:r>
              <a:rPr lang="es-MX" dirty="0" smtClean="0"/>
              <a:t>para </a:t>
            </a:r>
            <a:r>
              <a:rPr lang="es-MX" dirty="0"/>
              <a:t>garantizar acceso, circular información y usar herramientas complejas </a:t>
            </a:r>
            <a:r>
              <a:rPr lang="es-MX" dirty="0" smtClean="0"/>
              <a:t>para apoyar </a:t>
            </a:r>
            <a:r>
              <a:rPr lang="es-MX" dirty="0"/>
              <a:t>los procesos de aprendizaje. </a:t>
            </a:r>
            <a:endParaRPr lang="es-MX" dirty="0" smtClean="0"/>
          </a:p>
          <a:p>
            <a:r>
              <a:rPr lang="es-MX" dirty="0"/>
              <a:t>Una formación científica y tecnológica de calidad es un desafío pendiente, ya que </a:t>
            </a:r>
            <a:r>
              <a:rPr lang="es-MX" dirty="0" smtClean="0"/>
              <a:t> aún </a:t>
            </a:r>
            <a:r>
              <a:rPr lang="es-MX" dirty="0"/>
              <a:t>no ha sido incorporada de modo adecuado en todos los niveles educativos</a:t>
            </a:r>
            <a:r>
              <a:rPr lang="es-MX" dirty="0" smtClean="0"/>
              <a:t>.</a:t>
            </a:r>
          </a:p>
          <a:p>
            <a:r>
              <a:rPr lang="es-MX" dirty="0"/>
              <a:t>necesidad de contribuir a la </a:t>
            </a:r>
            <a:r>
              <a:rPr lang="es-MX" dirty="0" smtClean="0"/>
              <a:t> formación </a:t>
            </a:r>
            <a:r>
              <a:rPr lang="es-MX" dirty="0"/>
              <a:t>de ciudadanos competentes que actúen reflexivamente en una </a:t>
            </a:r>
            <a:r>
              <a:rPr lang="es-MX" dirty="0" smtClean="0"/>
              <a:t>sociedad marcada </a:t>
            </a:r>
            <a:r>
              <a:rPr lang="es-MX" dirty="0"/>
              <a:t>por los crecientes cambios en ciencia y tecnología.</a:t>
            </a:r>
          </a:p>
        </p:txBody>
      </p:sp>
    </p:spTree>
    <p:extLst>
      <p:ext uri="{BB962C8B-B14F-4D97-AF65-F5344CB8AC3E}">
        <p14:creationId xmlns:p14="http://schemas.microsoft.com/office/powerpoint/2010/main" val="340290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   Apropiación de la filosofía del Sistema Conalep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31781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</TotalTime>
  <Words>905</Words>
  <Application>Microsoft Office PowerPoint</Application>
  <PresentationFormat>Panorámica</PresentationFormat>
  <Paragraphs>57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Retrospección</vt:lpstr>
      <vt:lpstr>Unidad 3  Proyección Profesional</vt:lpstr>
      <vt:lpstr>A Autoanálisis de los intereses y aptitudes personales</vt:lpstr>
      <vt:lpstr>propósito</vt:lpstr>
      <vt:lpstr>B Identificación de la importancia de la formación técnica</vt:lpstr>
      <vt:lpstr>Antecedentes</vt:lpstr>
      <vt:lpstr>Características</vt:lpstr>
      <vt:lpstr>Necesidades de formación técnica</vt:lpstr>
      <vt:lpstr>Presentación de PowerPoint</vt:lpstr>
      <vt:lpstr>C   Apropiación de la filosofía del Sistema Conalep</vt:lpstr>
      <vt:lpstr>Presentación de PowerPoint</vt:lpstr>
      <vt:lpstr>Visión</vt:lpstr>
      <vt:lpstr>Políticas</vt:lpstr>
      <vt:lpstr>D   Descripción de las opciones de formación</vt:lpstr>
      <vt:lpstr>Características del profesional técnico bachiller (PT-B)</vt:lpstr>
      <vt:lpstr>Presentación de PowerPoint</vt:lpstr>
      <vt:lpstr>Trayectos de formación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3  Proyección Profesional</dc:title>
  <dc:creator>ISABEL</dc:creator>
  <cp:lastModifiedBy>Ing. Ma. Isabel Diosdado Márquez</cp:lastModifiedBy>
  <cp:revision>11</cp:revision>
  <dcterms:created xsi:type="dcterms:W3CDTF">2018-10-30T05:31:59Z</dcterms:created>
  <dcterms:modified xsi:type="dcterms:W3CDTF">2019-11-11T03:45:55Z</dcterms:modified>
</cp:coreProperties>
</file>